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4" r:id="rId6"/>
    <p:sldId id="257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FA2D8-5F9A-47CA-9BA4-8E3E8326FE15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B9AB8-9DA8-4B0B-A432-26CE062300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7397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FA2D8-5F9A-47CA-9BA4-8E3E8326FE15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B9AB8-9DA8-4B0B-A432-26CE062300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0799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FA2D8-5F9A-47CA-9BA4-8E3E8326FE15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B9AB8-9DA8-4B0B-A432-26CE062300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43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FA2D8-5F9A-47CA-9BA4-8E3E8326FE15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B9AB8-9DA8-4B0B-A432-26CE062300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1612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FA2D8-5F9A-47CA-9BA4-8E3E8326FE15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B9AB8-9DA8-4B0B-A432-26CE062300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7714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FA2D8-5F9A-47CA-9BA4-8E3E8326FE15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B9AB8-9DA8-4B0B-A432-26CE062300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7474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FA2D8-5F9A-47CA-9BA4-8E3E8326FE15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B9AB8-9DA8-4B0B-A432-26CE062300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1439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FA2D8-5F9A-47CA-9BA4-8E3E8326FE15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B9AB8-9DA8-4B0B-A432-26CE062300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614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FA2D8-5F9A-47CA-9BA4-8E3E8326FE15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B9AB8-9DA8-4B0B-A432-26CE062300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1876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FA2D8-5F9A-47CA-9BA4-8E3E8326FE15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B9AB8-9DA8-4B0B-A432-26CE062300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2658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FA2D8-5F9A-47CA-9BA4-8E3E8326FE15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B9AB8-9DA8-4B0B-A432-26CE062300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6088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FA2D8-5F9A-47CA-9BA4-8E3E8326FE15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B9AB8-9DA8-4B0B-A432-26CE062300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3991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2400" cy="1470025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latin typeface="Arial" pitchFamily="34" charset="0"/>
                <a:cs typeface="Arial" pitchFamily="34" charset="0"/>
              </a:rPr>
              <a:t>Каждая встреча с музыкой – это повод к размышлениям о жизни</a:t>
            </a:r>
            <a:endParaRPr lang="ru-RU" sz="4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2636912"/>
            <a:ext cx="6400800" cy="1752600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Встреча первая</a:t>
            </a:r>
          </a:p>
          <a:p>
            <a:r>
              <a:rPr lang="ru-RU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П. И. Чайковский</a:t>
            </a:r>
          </a:p>
          <a:p>
            <a:r>
              <a:rPr lang="ru-RU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(1840 - 1893)</a:t>
            </a:r>
            <a:endParaRPr lang="ru-RU" sz="4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1748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latin typeface="Arial" pitchFamily="34" charset="0"/>
                <a:cs typeface="Arial" pitchFamily="34" charset="0"/>
              </a:rPr>
              <a:t>Ариозо Ленского</a:t>
            </a:r>
            <a:endParaRPr lang="ru-RU" sz="5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 descr="http://img12.nnm.me/a/5/2/9/6/be498721f40415d9a3c5e47dbe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305256"/>
            <a:ext cx="7200800" cy="5440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91612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1143000"/>
          </a:xfrm>
        </p:spPr>
        <p:txBody>
          <a:bodyPr>
            <a:normAutofit/>
          </a:bodyPr>
          <a:lstStyle/>
          <a:p>
            <a:r>
              <a:rPr lang="ru-RU" sz="6000" dirty="0" smtClean="0">
                <a:latin typeface="Arial" pitchFamily="34" charset="0"/>
                <a:cs typeface="Arial" pitchFamily="34" charset="0"/>
              </a:rPr>
              <a:t>Онегин – друг Ленского</a:t>
            </a:r>
            <a:endParaRPr lang="ru-RU" sz="6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00200"/>
            <a:ext cx="8892480" cy="4637112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Ариозо Онегина «Мой дядя самых честных правил…» выдержано </a:t>
            </a:r>
            <a:r>
              <a:rPr lang="ru-RU" sz="4000" dirty="0">
                <a:latin typeface="Arial" pitchFamily="34" charset="0"/>
                <a:cs typeface="Arial" pitchFamily="34" charset="0"/>
              </a:rPr>
              <a:t>в ритме менуэта и создает облик скучающего светского человека, надменно-учтивого и равнодушного.</a:t>
            </a:r>
          </a:p>
        </p:txBody>
      </p:sp>
    </p:spTree>
    <p:extLst>
      <p:ext uri="{BB962C8B-B14F-4D97-AF65-F5344CB8AC3E}">
        <p14:creationId xmlns:p14="http://schemas.microsoft.com/office/powerpoint/2010/main" val="23734143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>
                <a:latin typeface="Arial" pitchFamily="34" charset="0"/>
                <a:cs typeface="Arial" pitchFamily="34" charset="0"/>
              </a:rPr>
              <a:t>В сцене с няней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рождается </a:t>
            </a:r>
            <a:r>
              <a:rPr lang="ru-RU" sz="3600" dirty="0">
                <a:latin typeface="Arial" pitchFamily="34" charset="0"/>
                <a:cs typeface="Arial" pitchFamily="34" charset="0"/>
              </a:rPr>
              <a:t>порывистая тема любви Татьяны, играющая важную роль во второй картине («Ах, няня, няня, я страдаю, я тоскую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»).</a:t>
            </a:r>
          </a:p>
          <a:p>
            <a:pPr marL="0" indent="0">
              <a:buNone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Сцена </a:t>
            </a:r>
            <a:r>
              <a:rPr lang="ru-RU" sz="3600" dirty="0">
                <a:latin typeface="Arial" pitchFamily="34" charset="0"/>
                <a:cs typeface="Arial" pitchFamily="34" charset="0"/>
              </a:rPr>
              <a:t>письма, с которой Чайковский начал сочинять оперу, раскрывает всю глубину переживаний героини, тайники ее души. Сцена представляет собой монолог, состоящий из четырех эпизодов с кодой, и начинается с оркестрового вступления, построенного на теме любви.</a:t>
            </a:r>
          </a:p>
        </p:txBody>
      </p:sp>
    </p:spTree>
    <p:extLst>
      <p:ext uri="{BB962C8B-B14F-4D97-AF65-F5344CB8AC3E}">
        <p14:creationId xmlns:p14="http://schemas.microsoft.com/office/powerpoint/2010/main" val="8080427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Письмо Татьяны</a:t>
            </a:r>
            <a:endParaRPr lang="ru-RU" dirty="0"/>
          </a:p>
        </p:txBody>
      </p:sp>
      <p:pic>
        <p:nvPicPr>
          <p:cNvPr id="5122" name="Picture 2" descr="http://i202.photobucket.com/albums/aa235/countess-warwick/Kilburne_George_Goodwin_Penning_A_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196752"/>
            <a:ext cx="6687765" cy="5256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15093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08520" y="19594"/>
            <a:ext cx="9361040" cy="6838406"/>
          </a:xfrm>
        </p:spPr>
        <p:txBody>
          <a:bodyPr numCol="2">
            <a:noAutofit/>
          </a:bodyPr>
          <a:lstStyle/>
          <a:p>
            <a:pPr marL="0" indent="0">
              <a:buNone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Я к вам пишу – чего же боле?</a:t>
            </a:r>
            <a:br>
              <a:rPr lang="ru-RU" sz="2400" dirty="0">
                <a:latin typeface="Arial" pitchFamily="34" charset="0"/>
                <a:cs typeface="Arial" pitchFamily="34" charset="0"/>
              </a:rPr>
            </a:br>
            <a:r>
              <a:rPr lang="ru-RU" sz="2400" dirty="0">
                <a:latin typeface="Arial" pitchFamily="34" charset="0"/>
                <a:cs typeface="Arial" pitchFamily="34" charset="0"/>
              </a:rPr>
              <a:t>Что я могу еще сказать?</a:t>
            </a:r>
            <a:br>
              <a:rPr lang="ru-RU" sz="2400" dirty="0">
                <a:latin typeface="Arial" pitchFamily="34" charset="0"/>
                <a:cs typeface="Arial" pitchFamily="34" charset="0"/>
              </a:rPr>
            </a:br>
            <a:r>
              <a:rPr lang="ru-RU" sz="2400" dirty="0">
                <a:latin typeface="Arial" pitchFamily="34" charset="0"/>
                <a:cs typeface="Arial" pitchFamily="34" charset="0"/>
              </a:rPr>
              <a:t>Теперь, я знаю, в вашей воле</a:t>
            </a:r>
            <a:br>
              <a:rPr lang="ru-RU" sz="2400" dirty="0">
                <a:latin typeface="Arial" pitchFamily="34" charset="0"/>
                <a:cs typeface="Arial" pitchFamily="34" charset="0"/>
              </a:rPr>
            </a:br>
            <a:r>
              <a:rPr lang="ru-RU" sz="2400" dirty="0">
                <a:latin typeface="Arial" pitchFamily="34" charset="0"/>
                <a:cs typeface="Arial" pitchFamily="34" charset="0"/>
              </a:rPr>
              <a:t>Меня презреньем наказать.</a:t>
            </a:r>
            <a:br>
              <a:rPr lang="ru-RU" sz="2400" dirty="0">
                <a:latin typeface="Arial" pitchFamily="34" charset="0"/>
                <a:cs typeface="Arial" pitchFamily="34" charset="0"/>
              </a:rPr>
            </a:br>
            <a:r>
              <a:rPr lang="ru-RU" sz="2400" dirty="0">
                <a:latin typeface="Arial" pitchFamily="34" charset="0"/>
                <a:cs typeface="Arial" pitchFamily="34" charset="0"/>
              </a:rPr>
              <a:t>Но вы, к моей несчастной доле</a:t>
            </a:r>
            <a:br>
              <a:rPr lang="ru-RU" sz="2400" dirty="0">
                <a:latin typeface="Arial" pitchFamily="34" charset="0"/>
                <a:cs typeface="Arial" pitchFamily="34" charset="0"/>
              </a:rPr>
            </a:br>
            <a:r>
              <a:rPr lang="ru-RU" sz="2400" dirty="0">
                <a:latin typeface="Arial" pitchFamily="34" charset="0"/>
                <a:cs typeface="Arial" pitchFamily="34" charset="0"/>
              </a:rPr>
              <a:t>Хоть каплю жалости храня,</a:t>
            </a:r>
            <a:br>
              <a:rPr lang="ru-RU" sz="2400" dirty="0">
                <a:latin typeface="Arial" pitchFamily="34" charset="0"/>
                <a:cs typeface="Arial" pitchFamily="34" charset="0"/>
              </a:rPr>
            </a:br>
            <a:r>
              <a:rPr lang="ru-RU" sz="2400" dirty="0">
                <a:latin typeface="Arial" pitchFamily="34" charset="0"/>
                <a:cs typeface="Arial" pitchFamily="34" charset="0"/>
              </a:rPr>
              <a:t>Вы не оставите меня.</a:t>
            </a:r>
            <a:br>
              <a:rPr lang="ru-RU" sz="2400" dirty="0">
                <a:latin typeface="Arial" pitchFamily="34" charset="0"/>
                <a:cs typeface="Arial" pitchFamily="34" charset="0"/>
              </a:rPr>
            </a:br>
            <a:r>
              <a:rPr lang="ru-RU" sz="2400" dirty="0">
                <a:latin typeface="Arial" pitchFamily="34" charset="0"/>
                <a:cs typeface="Arial" pitchFamily="34" charset="0"/>
              </a:rPr>
              <a:t>Сначала я молчать хотела;</a:t>
            </a:r>
            <a:br>
              <a:rPr lang="ru-RU" sz="2400" dirty="0">
                <a:latin typeface="Arial" pitchFamily="34" charset="0"/>
                <a:cs typeface="Arial" pitchFamily="34" charset="0"/>
              </a:rPr>
            </a:br>
            <a:r>
              <a:rPr lang="ru-RU" sz="2400" dirty="0">
                <a:latin typeface="Arial" pitchFamily="34" charset="0"/>
                <a:cs typeface="Arial" pitchFamily="34" charset="0"/>
              </a:rPr>
              <a:t>Поверьте: моего стыда</a:t>
            </a:r>
            <a:br>
              <a:rPr lang="ru-RU" sz="2400" dirty="0">
                <a:latin typeface="Arial" pitchFamily="34" charset="0"/>
                <a:cs typeface="Arial" pitchFamily="34" charset="0"/>
              </a:rPr>
            </a:br>
            <a:r>
              <a:rPr lang="ru-RU" sz="2400" dirty="0">
                <a:latin typeface="Arial" pitchFamily="34" charset="0"/>
                <a:cs typeface="Arial" pitchFamily="34" charset="0"/>
              </a:rPr>
              <a:t>Вы не узнали б никогда,</a:t>
            </a:r>
            <a:br>
              <a:rPr lang="ru-RU" sz="2400" dirty="0">
                <a:latin typeface="Arial" pitchFamily="34" charset="0"/>
                <a:cs typeface="Arial" pitchFamily="34" charset="0"/>
              </a:rPr>
            </a:br>
            <a:r>
              <a:rPr lang="ru-RU" sz="2400" dirty="0">
                <a:latin typeface="Arial" pitchFamily="34" charset="0"/>
                <a:cs typeface="Arial" pitchFamily="34" charset="0"/>
              </a:rPr>
              <a:t>Когда б надежду я имела</a:t>
            </a:r>
            <a:br>
              <a:rPr lang="ru-RU" sz="2400" dirty="0">
                <a:latin typeface="Arial" pitchFamily="34" charset="0"/>
                <a:cs typeface="Arial" pitchFamily="34" charset="0"/>
              </a:rPr>
            </a:br>
            <a:r>
              <a:rPr lang="ru-RU" sz="2400" dirty="0">
                <a:latin typeface="Arial" pitchFamily="34" charset="0"/>
                <a:cs typeface="Arial" pitchFamily="34" charset="0"/>
              </a:rPr>
              <a:t>Хоть редко, хоть в неделю раз</a:t>
            </a:r>
            <a:br>
              <a:rPr lang="ru-RU" sz="2400" dirty="0">
                <a:latin typeface="Arial" pitchFamily="34" charset="0"/>
                <a:cs typeface="Arial" pitchFamily="34" charset="0"/>
              </a:rPr>
            </a:br>
            <a:r>
              <a:rPr lang="ru-RU" sz="2400" dirty="0">
                <a:latin typeface="Arial" pitchFamily="34" charset="0"/>
                <a:cs typeface="Arial" pitchFamily="34" charset="0"/>
              </a:rPr>
              <a:t>В деревне нашей видеть вас,</a:t>
            </a:r>
            <a:br>
              <a:rPr lang="ru-RU" sz="2400" dirty="0">
                <a:latin typeface="Arial" pitchFamily="34" charset="0"/>
                <a:cs typeface="Arial" pitchFamily="34" charset="0"/>
              </a:rPr>
            </a:br>
            <a:r>
              <a:rPr lang="ru-RU" sz="2400" dirty="0">
                <a:latin typeface="Arial" pitchFamily="34" charset="0"/>
                <a:cs typeface="Arial" pitchFamily="34" charset="0"/>
              </a:rPr>
              <a:t>Чтоб только слышать ваши речи,</a:t>
            </a:r>
            <a:br>
              <a:rPr lang="ru-RU" sz="2400" dirty="0">
                <a:latin typeface="Arial" pitchFamily="34" charset="0"/>
                <a:cs typeface="Arial" pitchFamily="34" charset="0"/>
              </a:rPr>
            </a:br>
            <a:r>
              <a:rPr lang="ru-RU" sz="2400" dirty="0">
                <a:latin typeface="Arial" pitchFamily="34" charset="0"/>
                <a:cs typeface="Arial" pitchFamily="34" charset="0"/>
              </a:rPr>
              <a:t>Вам слово молвить, и потом</a:t>
            </a:r>
            <a:br>
              <a:rPr lang="ru-RU" sz="2400" dirty="0">
                <a:latin typeface="Arial" pitchFamily="34" charset="0"/>
                <a:cs typeface="Arial" pitchFamily="34" charset="0"/>
              </a:rPr>
            </a:br>
            <a:r>
              <a:rPr lang="ru-RU" sz="2400" dirty="0">
                <a:latin typeface="Arial" pitchFamily="34" charset="0"/>
                <a:cs typeface="Arial" pitchFamily="34" charset="0"/>
              </a:rPr>
              <a:t>Все думать, думать об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одном</a:t>
            </a:r>
          </a:p>
          <a:p>
            <a:pPr marL="0" indent="0">
              <a:buNone/>
            </a:pP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>
                <a:latin typeface="Arial" pitchFamily="34" charset="0"/>
                <a:cs typeface="Arial" pitchFamily="34" charset="0"/>
              </a:rPr>
            </a:br>
            <a:r>
              <a:rPr lang="ru-RU" sz="2400" dirty="0">
                <a:latin typeface="Arial" pitchFamily="34" charset="0"/>
                <a:cs typeface="Arial" pitchFamily="34" charset="0"/>
              </a:rPr>
              <a:t>И день и ночь до новой встречи.</a:t>
            </a:r>
            <a:br>
              <a:rPr lang="ru-RU" sz="2400" dirty="0">
                <a:latin typeface="Arial" pitchFamily="34" charset="0"/>
                <a:cs typeface="Arial" pitchFamily="34" charset="0"/>
              </a:rPr>
            </a:br>
            <a:r>
              <a:rPr lang="ru-RU" sz="2400" dirty="0">
                <a:latin typeface="Arial" pitchFamily="34" charset="0"/>
                <a:cs typeface="Arial" pitchFamily="34" charset="0"/>
              </a:rPr>
              <a:t>Но, говорят, вы нелюдим;</a:t>
            </a:r>
          </a:p>
          <a:p>
            <a:pPr marL="0" indent="0">
              <a:buNone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В глуши, в деревне всё вам скучно,</a:t>
            </a:r>
          </a:p>
          <a:p>
            <a:pPr marL="0" indent="0">
              <a:buNone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А мы... ничем мы не блестим,</a:t>
            </a:r>
            <a:br>
              <a:rPr lang="ru-RU" sz="2400" dirty="0">
                <a:latin typeface="Arial" pitchFamily="34" charset="0"/>
                <a:cs typeface="Arial" pitchFamily="34" charset="0"/>
              </a:rPr>
            </a:br>
            <a:r>
              <a:rPr lang="ru-RU" sz="2400" dirty="0">
                <a:latin typeface="Arial" pitchFamily="34" charset="0"/>
                <a:cs typeface="Arial" pitchFamily="34" charset="0"/>
              </a:rPr>
              <a:t>Хоть рады вам и рады простодушно.</a:t>
            </a:r>
          </a:p>
          <a:p>
            <a:pPr marL="0" indent="0">
              <a:buNone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Зачем вы посетили нас?</a:t>
            </a:r>
            <a:br>
              <a:rPr lang="ru-RU" sz="2400" dirty="0">
                <a:latin typeface="Arial" pitchFamily="34" charset="0"/>
                <a:cs typeface="Arial" pitchFamily="34" charset="0"/>
              </a:rPr>
            </a:br>
            <a:r>
              <a:rPr lang="ru-RU" sz="2400" dirty="0">
                <a:latin typeface="Arial" pitchFamily="34" charset="0"/>
                <a:cs typeface="Arial" pitchFamily="34" charset="0"/>
              </a:rPr>
              <a:t>В глуши забытого селенья</a:t>
            </a:r>
            <a:br>
              <a:rPr lang="ru-RU" sz="2400" dirty="0">
                <a:latin typeface="Arial" pitchFamily="34" charset="0"/>
                <a:cs typeface="Arial" pitchFamily="34" charset="0"/>
              </a:rPr>
            </a:br>
            <a:r>
              <a:rPr lang="ru-RU" sz="2400" dirty="0">
                <a:latin typeface="Arial" pitchFamily="34" charset="0"/>
                <a:cs typeface="Arial" pitchFamily="34" charset="0"/>
              </a:rPr>
              <a:t>Я никогда не знала б вас,</a:t>
            </a:r>
            <a:br>
              <a:rPr lang="ru-RU" sz="2400" dirty="0">
                <a:latin typeface="Arial" pitchFamily="34" charset="0"/>
                <a:cs typeface="Arial" pitchFamily="34" charset="0"/>
              </a:rPr>
            </a:br>
            <a:r>
              <a:rPr lang="ru-RU" sz="2400" dirty="0">
                <a:latin typeface="Arial" pitchFamily="34" charset="0"/>
                <a:cs typeface="Arial" pitchFamily="34" charset="0"/>
              </a:rPr>
              <a:t>Не знала б горького мученья.</a:t>
            </a:r>
            <a:br>
              <a:rPr lang="ru-RU" sz="2400" dirty="0">
                <a:latin typeface="Arial" pitchFamily="34" charset="0"/>
                <a:cs typeface="Arial" pitchFamily="34" charset="0"/>
              </a:rPr>
            </a:br>
            <a:r>
              <a:rPr lang="ru-RU" sz="2400" dirty="0">
                <a:latin typeface="Arial" pitchFamily="34" charset="0"/>
                <a:cs typeface="Arial" pitchFamily="34" charset="0"/>
              </a:rPr>
              <a:t>Души неопытной волненья</a:t>
            </a:r>
            <a:br>
              <a:rPr lang="ru-RU" sz="2400" dirty="0">
                <a:latin typeface="Arial" pitchFamily="34" charset="0"/>
                <a:cs typeface="Arial" pitchFamily="34" charset="0"/>
              </a:rPr>
            </a:br>
            <a:r>
              <a:rPr lang="ru-RU" sz="2400" dirty="0">
                <a:latin typeface="Arial" pitchFamily="34" charset="0"/>
                <a:cs typeface="Arial" pitchFamily="34" charset="0"/>
              </a:rPr>
              <a:t>Смирив со временем (как знать?),</a:t>
            </a:r>
            <a:br>
              <a:rPr lang="ru-RU" sz="2400" dirty="0">
                <a:latin typeface="Arial" pitchFamily="34" charset="0"/>
                <a:cs typeface="Arial" pitchFamily="34" charset="0"/>
              </a:rPr>
            </a:br>
            <a:r>
              <a:rPr lang="ru-RU" sz="2400" dirty="0">
                <a:latin typeface="Arial" pitchFamily="34" charset="0"/>
                <a:cs typeface="Arial" pitchFamily="34" charset="0"/>
              </a:rPr>
              <a:t>По сердцу я нашла бы друга,</a:t>
            </a:r>
            <a:br>
              <a:rPr lang="ru-RU" sz="2400" dirty="0">
                <a:latin typeface="Arial" pitchFamily="34" charset="0"/>
                <a:cs typeface="Arial" pitchFamily="34" charset="0"/>
              </a:rPr>
            </a:br>
            <a:r>
              <a:rPr lang="ru-RU" sz="2400" dirty="0">
                <a:latin typeface="Arial" pitchFamily="34" charset="0"/>
                <a:cs typeface="Arial" pitchFamily="34" charset="0"/>
              </a:rPr>
              <a:t>Была бы верная супруга</a:t>
            </a:r>
            <a:br>
              <a:rPr lang="ru-RU" sz="2400" dirty="0">
                <a:latin typeface="Arial" pitchFamily="34" charset="0"/>
                <a:cs typeface="Arial" pitchFamily="34" charset="0"/>
              </a:rPr>
            </a:br>
            <a:r>
              <a:rPr lang="ru-RU" sz="2400" dirty="0">
                <a:latin typeface="Arial" pitchFamily="34" charset="0"/>
                <a:cs typeface="Arial" pitchFamily="34" charset="0"/>
              </a:rPr>
              <a:t>И добродетельная мать.</a:t>
            </a:r>
          </a:p>
          <a:p>
            <a:pPr marL="0" indent="0">
              <a:buNone/>
            </a:pP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20536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7992" y="22069"/>
            <a:ext cx="9151992" cy="6835931"/>
          </a:xfrm>
        </p:spPr>
        <p:txBody>
          <a:bodyPr numCol="2">
            <a:noAutofit/>
          </a:bodyPr>
          <a:lstStyle/>
          <a:p>
            <a:pPr marL="0" indent="0">
              <a:buNone/>
            </a:pPr>
            <a:r>
              <a:rPr lang="ru-RU" sz="1750" dirty="0">
                <a:latin typeface="Arial" pitchFamily="34" charset="0"/>
                <a:cs typeface="Arial" pitchFamily="34" charset="0"/>
              </a:rPr>
              <a:t>Другой!.. Нет, никому на свете</a:t>
            </a:r>
            <a:br>
              <a:rPr lang="ru-RU" sz="1750" dirty="0">
                <a:latin typeface="Arial" pitchFamily="34" charset="0"/>
                <a:cs typeface="Arial" pitchFamily="34" charset="0"/>
              </a:rPr>
            </a:br>
            <a:r>
              <a:rPr lang="ru-RU" sz="1750" dirty="0">
                <a:latin typeface="Arial" pitchFamily="34" charset="0"/>
                <a:cs typeface="Arial" pitchFamily="34" charset="0"/>
              </a:rPr>
              <a:t>Не отдала бы сердца я!</a:t>
            </a:r>
            <a:br>
              <a:rPr lang="ru-RU" sz="1750" dirty="0">
                <a:latin typeface="Arial" pitchFamily="34" charset="0"/>
                <a:cs typeface="Arial" pitchFamily="34" charset="0"/>
              </a:rPr>
            </a:br>
            <a:r>
              <a:rPr lang="ru-RU" sz="1750" dirty="0">
                <a:latin typeface="Arial" pitchFamily="34" charset="0"/>
                <a:cs typeface="Arial" pitchFamily="34" charset="0"/>
              </a:rPr>
              <a:t>То в высшем суждено совете...</a:t>
            </a:r>
            <a:br>
              <a:rPr lang="ru-RU" sz="1750" dirty="0">
                <a:latin typeface="Arial" pitchFamily="34" charset="0"/>
                <a:cs typeface="Arial" pitchFamily="34" charset="0"/>
              </a:rPr>
            </a:br>
            <a:r>
              <a:rPr lang="ru-RU" sz="1750" dirty="0">
                <a:latin typeface="Arial" pitchFamily="34" charset="0"/>
                <a:cs typeface="Arial" pitchFamily="34" charset="0"/>
              </a:rPr>
              <a:t>То воля неба: я твоя;</a:t>
            </a:r>
            <a:br>
              <a:rPr lang="ru-RU" sz="1750" dirty="0">
                <a:latin typeface="Arial" pitchFamily="34" charset="0"/>
                <a:cs typeface="Arial" pitchFamily="34" charset="0"/>
              </a:rPr>
            </a:br>
            <a:r>
              <a:rPr lang="ru-RU" sz="1750" dirty="0">
                <a:latin typeface="Arial" pitchFamily="34" charset="0"/>
                <a:cs typeface="Arial" pitchFamily="34" charset="0"/>
              </a:rPr>
              <a:t>Вся жизнь моя была залогом</a:t>
            </a:r>
            <a:br>
              <a:rPr lang="ru-RU" sz="1750" dirty="0">
                <a:latin typeface="Arial" pitchFamily="34" charset="0"/>
                <a:cs typeface="Arial" pitchFamily="34" charset="0"/>
              </a:rPr>
            </a:br>
            <a:r>
              <a:rPr lang="ru-RU" sz="1750" dirty="0">
                <a:latin typeface="Arial" pitchFamily="34" charset="0"/>
                <a:cs typeface="Arial" pitchFamily="34" charset="0"/>
              </a:rPr>
              <a:t>Свиданья верного с тобой;</a:t>
            </a:r>
            <a:br>
              <a:rPr lang="ru-RU" sz="1750" dirty="0">
                <a:latin typeface="Arial" pitchFamily="34" charset="0"/>
                <a:cs typeface="Arial" pitchFamily="34" charset="0"/>
              </a:rPr>
            </a:br>
            <a:r>
              <a:rPr lang="ru-RU" sz="1750" dirty="0">
                <a:latin typeface="Arial" pitchFamily="34" charset="0"/>
                <a:cs typeface="Arial" pitchFamily="34" charset="0"/>
              </a:rPr>
              <a:t>Я знаю, ты мне послан богом,</a:t>
            </a:r>
            <a:br>
              <a:rPr lang="ru-RU" sz="1750" dirty="0">
                <a:latin typeface="Arial" pitchFamily="34" charset="0"/>
                <a:cs typeface="Arial" pitchFamily="34" charset="0"/>
              </a:rPr>
            </a:br>
            <a:r>
              <a:rPr lang="ru-RU" sz="1750" dirty="0">
                <a:latin typeface="Arial" pitchFamily="34" charset="0"/>
                <a:cs typeface="Arial" pitchFamily="34" charset="0"/>
              </a:rPr>
              <a:t>До гроба ты хранитель мой...</a:t>
            </a:r>
            <a:br>
              <a:rPr lang="ru-RU" sz="1750" dirty="0">
                <a:latin typeface="Arial" pitchFamily="34" charset="0"/>
                <a:cs typeface="Arial" pitchFamily="34" charset="0"/>
              </a:rPr>
            </a:br>
            <a:r>
              <a:rPr lang="ru-RU" sz="1750" dirty="0">
                <a:latin typeface="Arial" pitchFamily="34" charset="0"/>
                <a:cs typeface="Arial" pitchFamily="34" charset="0"/>
              </a:rPr>
              <a:t>Ты в сновиденьях мне являлся,</a:t>
            </a:r>
            <a:br>
              <a:rPr lang="ru-RU" sz="1750" dirty="0">
                <a:latin typeface="Arial" pitchFamily="34" charset="0"/>
                <a:cs typeface="Arial" pitchFamily="34" charset="0"/>
              </a:rPr>
            </a:br>
            <a:r>
              <a:rPr lang="ru-RU" sz="1750" dirty="0">
                <a:latin typeface="Arial" pitchFamily="34" charset="0"/>
                <a:cs typeface="Arial" pitchFamily="34" charset="0"/>
              </a:rPr>
              <a:t>Незримый, ты мне был уж мил,</a:t>
            </a:r>
            <a:br>
              <a:rPr lang="ru-RU" sz="1750" dirty="0">
                <a:latin typeface="Arial" pitchFamily="34" charset="0"/>
                <a:cs typeface="Arial" pitchFamily="34" charset="0"/>
              </a:rPr>
            </a:br>
            <a:r>
              <a:rPr lang="ru-RU" sz="1750" dirty="0">
                <a:latin typeface="Arial" pitchFamily="34" charset="0"/>
                <a:cs typeface="Arial" pitchFamily="34" charset="0"/>
              </a:rPr>
              <a:t>Твой чудный взгляд меня томил,</a:t>
            </a:r>
            <a:br>
              <a:rPr lang="ru-RU" sz="1750" dirty="0">
                <a:latin typeface="Arial" pitchFamily="34" charset="0"/>
                <a:cs typeface="Arial" pitchFamily="34" charset="0"/>
              </a:rPr>
            </a:br>
            <a:r>
              <a:rPr lang="ru-RU" sz="1750" dirty="0">
                <a:latin typeface="Arial" pitchFamily="34" charset="0"/>
                <a:cs typeface="Arial" pitchFamily="34" charset="0"/>
              </a:rPr>
              <a:t>В душе твой голос раздавался</a:t>
            </a:r>
            <a:br>
              <a:rPr lang="ru-RU" sz="1750" dirty="0">
                <a:latin typeface="Arial" pitchFamily="34" charset="0"/>
                <a:cs typeface="Arial" pitchFamily="34" charset="0"/>
              </a:rPr>
            </a:br>
            <a:r>
              <a:rPr lang="ru-RU" sz="1750" dirty="0">
                <a:latin typeface="Arial" pitchFamily="34" charset="0"/>
                <a:cs typeface="Arial" pitchFamily="34" charset="0"/>
              </a:rPr>
              <a:t>Давно...нет, это был не сон!</a:t>
            </a:r>
            <a:br>
              <a:rPr lang="ru-RU" sz="1750" dirty="0">
                <a:latin typeface="Arial" pitchFamily="34" charset="0"/>
                <a:cs typeface="Arial" pitchFamily="34" charset="0"/>
              </a:rPr>
            </a:br>
            <a:r>
              <a:rPr lang="ru-RU" sz="1750" dirty="0">
                <a:latin typeface="Arial" pitchFamily="34" charset="0"/>
                <a:cs typeface="Arial" pitchFamily="34" charset="0"/>
              </a:rPr>
              <a:t>Ты чуть вошел, я вмиг узнала,</a:t>
            </a:r>
            <a:br>
              <a:rPr lang="ru-RU" sz="1750" dirty="0">
                <a:latin typeface="Arial" pitchFamily="34" charset="0"/>
                <a:cs typeface="Arial" pitchFamily="34" charset="0"/>
              </a:rPr>
            </a:br>
            <a:r>
              <a:rPr lang="ru-RU" sz="1750" dirty="0">
                <a:latin typeface="Arial" pitchFamily="34" charset="0"/>
                <a:cs typeface="Arial" pitchFamily="34" charset="0"/>
              </a:rPr>
              <a:t>Вся обомлела, запылала</a:t>
            </a:r>
            <a:br>
              <a:rPr lang="ru-RU" sz="1750" dirty="0">
                <a:latin typeface="Arial" pitchFamily="34" charset="0"/>
                <a:cs typeface="Arial" pitchFamily="34" charset="0"/>
              </a:rPr>
            </a:br>
            <a:r>
              <a:rPr lang="ru-RU" sz="1750" dirty="0">
                <a:latin typeface="Arial" pitchFamily="34" charset="0"/>
                <a:cs typeface="Arial" pitchFamily="34" charset="0"/>
              </a:rPr>
              <a:t>И в мыслях молвила: вот он!</a:t>
            </a:r>
            <a:br>
              <a:rPr lang="ru-RU" sz="1750" dirty="0">
                <a:latin typeface="Arial" pitchFamily="34" charset="0"/>
                <a:cs typeface="Arial" pitchFamily="34" charset="0"/>
              </a:rPr>
            </a:br>
            <a:r>
              <a:rPr lang="ru-RU" sz="1750" dirty="0">
                <a:latin typeface="Arial" pitchFamily="34" charset="0"/>
                <a:cs typeface="Arial" pitchFamily="34" charset="0"/>
              </a:rPr>
              <a:t>Не правда ль? Я тебя слыхала:</a:t>
            </a:r>
            <a:br>
              <a:rPr lang="ru-RU" sz="1750" dirty="0">
                <a:latin typeface="Arial" pitchFamily="34" charset="0"/>
                <a:cs typeface="Arial" pitchFamily="34" charset="0"/>
              </a:rPr>
            </a:br>
            <a:r>
              <a:rPr lang="ru-RU" sz="1750" dirty="0">
                <a:latin typeface="Arial" pitchFamily="34" charset="0"/>
                <a:cs typeface="Arial" pitchFamily="34" charset="0"/>
              </a:rPr>
              <a:t>Ты говорил со мной в тиши,</a:t>
            </a:r>
            <a:br>
              <a:rPr lang="ru-RU" sz="1750" dirty="0">
                <a:latin typeface="Arial" pitchFamily="34" charset="0"/>
                <a:cs typeface="Arial" pitchFamily="34" charset="0"/>
              </a:rPr>
            </a:br>
            <a:r>
              <a:rPr lang="ru-RU" sz="1750" dirty="0">
                <a:latin typeface="Arial" pitchFamily="34" charset="0"/>
                <a:cs typeface="Arial" pitchFamily="34" charset="0"/>
              </a:rPr>
              <a:t>Когда я бедным помогала</a:t>
            </a:r>
            <a:br>
              <a:rPr lang="ru-RU" sz="1750" dirty="0">
                <a:latin typeface="Arial" pitchFamily="34" charset="0"/>
                <a:cs typeface="Arial" pitchFamily="34" charset="0"/>
              </a:rPr>
            </a:br>
            <a:r>
              <a:rPr lang="ru-RU" sz="1750" dirty="0">
                <a:latin typeface="Arial" pitchFamily="34" charset="0"/>
                <a:cs typeface="Arial" pitchFamily="34" charset="0"/>
              </a:rPr>
              <a:t>Или молитвой услаждала</a:t>
            </a:r>
            <a:br>
              <a:rPr lang="ru-RU" sz="1750" dirty="0">
                <a:latin typeface="Arial" pitchFamily="34" charset="0"/>
                <a:cs typeface="Arial" pitchFamily="34" charset="0"/>
              </a:rPr>
            </a:br>
            <a:r>
              <a:rPr lang="ru-RU" sz="1750" dirty="0">
                <a:latin typeface="Arial" pitchFamily="34" charset="0"/>
                <a:cs typeface="Arial" pitchFamily="34" charset="0"/>
              </a:rPr>
              <a:t>Тоску волнуемой души?</a:t>
            </a:r>
            <a:br>
              <a:rPr lang="ru-RU" sz="1750" dirty="0">
                <a:latin typeface="Arial" pitchFamily="34" charset="0"/>
                <a:cs typeface="Arial" pitchFamily="34" charset="0"/>
              </a:rPr>
            </a:br>
            <a:r>
              <a:rPr lang="ru-RU" sz="1750" dirty="0">
                <a:latin typeface="Arial" pitchFamily="34" charset="0"/>
                <a:cs typeface="Arial" pitchFamily="34" charset="0"/>
              </a:rPr>
              <a:t>И в это самое мгновенье</a:t>
            </a:r>
            <a:br>
              <a:rPr lang="ru-RU" sz="1750" dirty="0">
                <a:latin typeface="Arial" pitchFamily="34" charset="0"/>
                <a:cs typeface="Arial" pitchFamily="34" charset="0"/>
              </a:rPr>
            </a:br>
            <a:r>
              <a:rPr lang="ru-RU" sz="1750" dirty="0">
                <a:latin typeface="Arial" pitchFamily="34" charset="0"/>
                <a:cs typeface="Arial" pitchFamily="34" charset="0"/>
              </a:rPr>
              <a:t>Не ты ли, милое виденье,</a:t>
            </a:r>
            <a:br>
              <a:rPr lang="ru-RU" sz="1750" dirty="0">
                <a:latin typeface="Arial" pitchFamily="34" charset="0"/>
                <a:cs typeface="Arial" pitchFamily="34" charset="0"/>
              </a:rPr>
            </a:br>
            <a:r>
              <a:rPr lang="ru-RU" sz="1750" dirty="0">
                <a:latin typeface="Arial" pitchFamily="34" charset="0"/>
                <a:cs typeface="Arial" pitchFamily="34" charset="0"/>
              </a:rPr>
              <a:t>В прозрачной темноте мелькнул,</a:t>
            </a:r>
            <a:br>
              <a:rPr lang="ru-RU" sz="1750" dirty="0">
                <a:latin typeface="Arial" pitchFamily="34" charset="0"/>
                <a:cs typeface="Arial" pitchFamily="34" charset="0"/>
              </a:rPr>
            </a:br>
            <a:r>
              <a:rPr lang="ru-RU" sz="1750" dirty="0">
                <a:latin typeface="Arial" pitchFamily="34" charset="0"/>
                <a:cs typeface="Arial" pitchFamily="34" charset="0"/>
              </a:rPr>
              <a:t>Проникнул тихо к изголовью</a:t>
            </a:r>
            <a:r>
              <a:rPr lang="ru-RU" sz="175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 marL="0" indent="0">
              <a:buNone/>
            </a:pPr>
            <a:r>
              <a:rPr lang="ru-RU" sz="1750" dirty="0">
                <a:latin typeface="Arial" pitchFamily="34" charset="0"/>
                <a:cs typeface="Arial" pitchFamily="34" charset="0"/>
              </a:rPr>
              <a:t/>
            </a:r>
            <a:br>
              <a:rPr lang="ru-RU" sz="1750" dirty="0">
                <a:latin typeface="Arial" pitchFamily="34" charset="0"/>
                <a:cs typeface="Arial" pitchFamily="34" charset="0"/>
              </a:rPr>
            </a:br>
            <a:r>
              <a:rPr lang="ru-RU" sz="1750" dirty="0">
                <a:latin typeface="Arial" pitchFamily="34" charset="0"/>
                <a:cs typeface="Arial" pitchFamily="34" charset="0"/>
              </a:rPr>
              <a:t>Не ты ль, с отрадой и любовью,</a:t>
            </a:r>
            <a:br>
              <a:rPr lang="ru-RU" sz="1750" dirty="0">
                <a:latin typeface="Arial" pitchFamily="34" charset="0"/>
                <a:cs typeface="Arial" pitchFamily="34" charset="0"/>
              </a:rPr>
            </a:br>
            <a:r>
              <a:rPr lang="ru-RU" sz="1750" dirty="0">
                <a:latin typeface="Arial" pitchFamily="34" charset="0"/>
                <a:cs typeface="Arial" pitchFamily="34" charset="0"/>
              </a:rPr>
              <a:t>Слова надежды мне шепнул?</a:t>
            </a:r>
            <a:br>
              <a:rPr lang="ru-RU" sz="1750" dirty="0">
                <a:latin typeface="Arial" pitchFamily="34" charset="0"/>
                <a:cs typeface="Arial" pitchFamily="34" charset="0"/>
              </a:rPr>
            </a:br>
            <a:r>
              <a:rPr lang="ru-RU" sz="1750" dirty="0">
                <a:latin typeface="Arial" pitchFamily="34" charset="0"/>
                <a:cs typeface="Arial" pitchFamily="34" charset="0"/>
              </a:rPr>
              <a:t>Кто ты, мой ангел ли хранитель,</a:t>
            </a:r>
            <a:br>
              <a:rPr lang="ru-RU" sz="1750" dirty="0">
                <a:latin typeface="Arial" pitchFamily="34" charset="0"/>
                <a:cs typeface="Arial" pitchFamily="34" charset="0"/>
              </a:rPr>
            </a:br>
            <a:r>
              <a:rPr lang="ru-RU" sz="1750" dirty="0">
                <a:latin typeface="Arial" pitchFamily="34" charset="0"/>
                <a:cs typeface="Arial" pitchFamily="34" charset="0"/>
              </a:rPr>
              <a:t>Или коварный искуситель:</a:t>
            </a:r>
            <a:br>
              <a:rPr lang="ru-RU" sz="1750" dirty="0">
                <a:latin typeface="Arial" pitchFamily="34" charset="0"/>
                <a:cs typeface="Arial" pitchFamily="34" charset="0"/>
              </a:rPr>
            </a:br>
            <a:r>
              <a:rPr lang="ru-RU" sz="1750" dirty="0">
                <a:latin typeface="Arial" pitchFamily="34" charset="0"/>
                <a:cs typeface="Arial" pitchFamily="34" charset="0"/>
              </a:rPr>
              <a:t>Мои сомненья разреши.</a:t>
            </a:r>
          </a:p>
          <a:p>
            <a:pPr marL="0" indent="0">
              <a:buNone/>
            </a:pPr>
            <a:r>
              <a:rPr lang="ru-RU" sz="1750" dirty="0">
                <a:latin typeface="Arial" pitchFamily="34" charset="0"/>
                <a:cs typeface="Arial" pitchFamily="34" charset="0"/>
              </a:rPr>
              <a:t>Быть может, это все пустое,</a:t>
            </a:r>
            <a:br>
              <a:rPr lang="ru-RU" sz="1750" dirty="0">
                <a:latin typeface="Arial" pitchFamily="34" charset="0"/>
                <a:cs typeface="Arial" pitchFamily="34" charset="0"/>
              </a:rPr>
            </a:br>
            <a:r>
              <a:rPr lang="ru-RU" sz="1750" dirty="0">
                <a:latin typeface="Arial" pitchFamily="34" charset="0"/>
                <a:cs typeface="Arial" pitchFamily="34" charset="0"/>
              </a:rPr>
              <a:t>Обман неопытной души!</a:t>
            </a:r>
            <a:br>
              <a:rPr lang="ru-RU" sz="1750" dirty="0">
                <a:latin typeface="Arial" pitchFamily="34" charset="0"/>
                <a:cs typeface="Arial" pitchFamily="34" charset="0"/>
              </a:rPr>
            </a:br>
            <a:r>
              <a:rPr lang="ru-RU" sz="1750" dirty="0">
                <a:latin typeface="Arial" pitchFamily="34" charset="0"/>
                <a:cs typeface="Arial" pitchFamily="34" charset="0"/>
              </a:rPr>
              <a:t>И суждено совсем иное...</a:t>
            </a:r>
            <a:br>
              <a:rPr lang="ru-RU" sz="1750" dirty="0">
                <a:latin typeface="Arial" pitchFamily="34" charset="0"/>
                <a:cs typeface="Arial" pitchFamily="34" charset="0"/>
              </a:rPr>
            </a:br>
            <a:r>
              <a:rPr lang="ru-RU" sz="1750" dirty="0">
                <a:latin typeface="Arial" pitchFamily="34" charset="0"/>
                <a:cs typeface="Arial" pitchFamily="34" charset="0"/>
              </a:rPr>
              <a:t>Но так и быть! Судьбу мою</a:t>
            </a:r>
            <a:br>
              <a:rPr lang="ru-RU" sz="1750" dirty="0">
                <a:latin typeface="Arial" pitchFamily="34" charset="0"/>
                <a:cs typeface="Arial" pitchFamily="34" charset="0"/>
              </a:rPr>
            </a:br>
            <a:r>
              <a:rPr lang="ru-RU" sz="1750" dirty="0">
                <a:latin typeface="Arial" pitchFamily="34" charset="0"/>
                <a:cs typeface="Arial" pitchFamily="34" charset="0"/>
              </a:rPr>
              <a:t>Отныне я тебе вручаю,</a:t>
            </a:r>
            <a:br>
              <a:rPr lang="ru-RU" sz="1750" dirty="0">
                <a:latin typeface="Arial" pitchFamily="34" charset="0"/>
                <a:cs typeface="Arial" pitchFamily="34" charset="0"/>
              </a:rPr>
            </a:br>
            <a:r>
              <a:rPr lang="ru-RU" sz="1750" dirty="0">
                <a:latin typeface="Arial" pitchFamily="34" charset="0"/>
                <a:cs typeface="Arial" pitchFamily="34" charset="0"/>
              </a:rPr>
              <a:t>Перед тобою слезы лью,</a:t>
            </a:r>
            <a:br>
              <a:rPr lang="ru-RU" sz="1750" dirty="0">
                <a:latin typeface="Arial" pitchFamily="34" charset="0"/>
                <a:cs typeface="Arial" pitchFamily="34" charset="0"/>
              </a:rPr>
            </a:br>
            <a:r>
              <a:rPr lang="ru-RU" sz="1750" dirty="0">
                <a:latin typeface="Arial" pitchFamily="34" charset="0"/>
                <a:cs typeface="Arial" pitchFamily="34" charset="0"/>
              </a:rPr>
              <a:t>Твоей защиты умоляю...</a:t>
            </a:r>
            <a:br>
              <a:rPr lang="ru-RU" sz="1750" dirty="0">
                <a:latin typeface="Arial" pitchFamily="34" charset="0"/>
                <a:cs typeface="Arial" pitchFamily="34" charset="0"/>
              </a:rPr>
            </a:br>
            <a:r>
              <a:rPr lang="ru-RU" sz="1750" dirty="0">
                <a:latin typeface="Arial" pitchFamily="34" charset="0"/>
                <a:cs typeface="Arial" pitchFamily="34" charset="0"/>
              </a:rPr>
              <a:t>Вообрази: я здесь одна,</a:t>
            </a:r>
            <a:br>
              <a:rPr lang="ru-RU" sz="1750" dirty="0">
                <a:latin typeface="Arial" pitchFamily="34" charset="0"/>
                <a:cs typeface="Arial" pitchFamily="34" charset="0"/>
              </a:rPr>
            </a:br>
            <a:r>
              <a:rPr lang="ru-RU" sz="1750" dirty="0">
                <a:latin typeface="Arial" pitchFamily="34" charset="0"/>
                <a:cs typeface="Arial" pitchFamily="34" charset="0"/>
              </a:rPr>
              <a:t>Никто меня не понимает,</a:t>
            </a:r>
            <a:br>
              <a:rPr lang="ru-RU" sz="1750" dirty="0">
                <a:latin typeface="Arial" pitchFamily="34" charset="0"/>
                <a:cs typeface="Arial" pitchFamily="34" charset="0"/>
              </a:rPr>
            </a:br>
            <a:r>
              <a:rPr lang="ru-RU" sz="1750" dirty="0">
                <a:latin typeface="Arial" pitchFamily="34" charset="0"/>
                <a:cs typeface="Arial" pitchFamily="34" charset="0"/>
              </a:rPr>
              <a:t>Рассудок мой изнемогает,</a:t>
            </a:r>
            <a:br>
              <a:rPr lang="ru-RU" sz="1750" dirty="0">
                <a:latin typeface="Arial" pitchFamily="34" charset="0"/>
                <a:cs typeface="Arial" pitchFamily="34" charset="0"/>
              </a:rPr>
            </a:br>
            <a:r>
              <a:rPr lang="ru-RU" sz="1750" dirty="0">
                <a:latin typeface="Arial" pitchFamily="34" charset="0"/>
                <a:cs typeface="Arial" pitchFamily="34" charset="0"/>
              </a:rPr>
              <a:t>И молча гибнуть я должна.</a:t>
            </a:r>
            <a:br>
              <a:rPr lang="ru-RU" sz="1750" dirty="0">
                <a:latin typeface="Arial" pitchFamily="34" charset="0"/>
                <a:cs typeface="Arial" pitchFamily="34" charset="0"/>
              </a:rPr>
            </a:br>
            <a:r>
              <a:rPr lang="ru-RU" sz="1750" dirty="0">
                <a:latin typeface="Arial" pitchFamily="34" charset="0"/>
                <a:cs typeface="Arial" pitchFamily="34" charset="0"/>
              </a:rPr>
              <a:t>Я жду тебя: единым взором</a:t>
            </a:r>
            <a:br>
              <a:rPr lang="ru-RU" sz="1750" dirty="0">
                <a:latin typeface="Arial" pitchFamily="34" charset="0"/>
                <a:cs typeface="Arial" pitchFamily="34" charset="0"/>
              </a:rPr>
            </a:br>
            <a:r>
              <a:rPr lang="ru-RU" sz="1750" dirty="0">
                <a:latin typeface="Arial" pitchFamily="34" charset="0"/>
                <a:cs typeface="Arial" pitchFamily="34" charset="0"/>
              </a:rPr>
              <a:t>Надежды сердца оживи</a:t>
            </a:r>
            <a:br>
              <a:rPr lang="ru-RU" sz="1750" dirty="0">
                <a:latin typeface="Arial" pitchFamily="34" charset="0"/>
                <a:cs typeface="Arial" pitchFamily="34" charset="0"/>
              </a:rPr>
            </a:br>
            <a:r>
              <a:rPr lang="ru-RU" sz="1750" dirty="0">
                <a:latin typeface="Arial" pitchFamily="34" charset="0"/>
                <a:cs typeface="Arial" pitchFamily="34" charset="0"/>
              </a:rPr>
              <a:t>Иль сон тяжелый перерви,</a:t>
            </a:r>
            <a:br>
              <a:rPr lang="ru-RU" sz="1750" dirty="0">
                <a:latin typeface="Arial" pitchFamily="34" charset="0"/>
                <a:cs typeface="Arial" pitchFamily="34" charset="0"/>
              </a:rPr>
            </a:br>
            <a:r>
              <a:rPr lang="ru-RU" sz="1750" dirty="0">
                <a:latin typeface="Arial" pitchFamily="34" charset="0"/>
                <a:cs typeface="Arial" pitchFamily="34" charset="0"/>
              </a:rPr>
              <a:t>Увы, заслуженный укором!</a:t>
            </a:r>
          </a:p>
          <a:p>
            <a:pPr marL="0" indent="0">
              <a:buNone/>
            </a:pPr>
            <a:r>
              <a:rPr lang="ru-RU" sz="1750" dirty="0">
                <a:latin typeface="Arial" pitchFamily="34" charset="0"/>
                <a:cs typeface="Arial" pitchFamily="34" charset="0"/>
              </a:rPr>
              <a:t>Кончаю! Страшно перечесть...</a:t>
            </a:r>
            <a:br>
              <a:rPr lang="ru-RU" sz="1750" dirty="0">
                <a:latin typeface="Arial" pitchFamily="34" charset="0"/>
                <a:cs typeface="Arial" pitchFamily="34" charset="0"/>
              </a:rPr>
            </a:br>
            <a:r>
              <a:rPr lang="ru-RU" sz="1750" dirty="0">
                <a:latin typeface="Arial" pitchFamily="34" charset="0"/>
                <a:cs typeface="Arial" pitchFamily="34" charset="0"/>
              </a:rPr>
              <a:t>Стыдом и страхом замираю...</a:t>
            </a:r>
            <a:br>
              <a:rPr lang="ru-RU" sz="1750" dirty="0">
                <a:latin typeface="Arial" pitchFamily="34" charset="0"/>
                <a:cs typeface="Arial" pitchFamily="34" charset="0"/>
              </a:rPr>
            </a:br>
            <a:r>
              <a:rPr lang="ru-RU" sz="1750" dirty="0">
                <a:latin typeface="Arial" pitchFamily="34" charset="0"/>
                <a:cs typeface="Arial" pitchFamily="34" charset="0"/>
              </a:rPr>
              <a:t>Но мне порукой ваша честь,</a:t>
            </a:r>
            <a:br>
              <a:rPr lang="ru-RU" sz="1750" dirty="0">
                <a:latin typeface="Arial" pitchFamily="34" charset="0"/>
                <a:cs typeface="Arial" pitchFamily="34" charset="0"/>
              </a:rPr>
            </a:br>
            <a:r>
              <a:rPr lang="ru-RU" sz="1750" dirty="0">
                <a:latin typeface="Arial" pitchFamily="34" charset="0"/>
                <a:cs typeface="Arial" pitchFamily="34" charset="0"/>
              </a:rPr>
              <a:t>И смело ей себя вверяю...</a:t>
            </a:r>
          </a:p>
          <a:p>
            <a:pPr marL="0" indent="0">
              <a:buNone/>
            </a:pPr>
            <a:endParaRPr lang="ru-RU" sz="1750" dirty="0"/>
          </a:p>
        </p:txBody>
      </p:sp>
    </p:spTree>
    <p:extLst>
      <p:ext uri="{BB962C8B-B14F-4D97-AF65-F5344CB8AC3E}">
        <p14:creationId xmlns:p14="http://schemas.microsoft.com/office/powerpoint/2010/main" val="16171500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27384" y="1706"/>
            <a:ext cx="4095328" cy="6667654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Размышляя о финале оперы, Пётр Ильич Чайковский говорил: «… Это ничем хорошим кончиться не может…»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6" name="Picture 2" descr="http://www.artscroll.ru/Images/2008/f/Fedorova_Tat%27yana/00000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4382" y="476672"/>
            <a:ext cx="4949618" cy="5976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13443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4160" y="15375"/>
            <a:ext cx="9158159" cy="6842625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А что вы думаете о Татьяне, Ольге, Онегине, Ленском; о тех, кого они любили, кто их любил, кого не уберегли, кто сам не сберёг;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О Пушкине, Чайковском, которые выбрали этот сюжет для своих размышлений; об этом романе в стихах и музыке в оперных лирических сценах?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8206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kazahskaya-music.ru/uploads/images/chajkovskij_barkarola_klassika_dlja_detej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0"/>
            <a:ext cx="4824536" cy="6432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884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8114" y="-4057"/>
            <a:ext cx="9152114" cy="4525963"/>
          </a:xfrm>
        </p:spPr>
        <p:txBody>
          <a:bodyPr>
            <a:noAutofit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ru-RU" sz="2000" b="1" i="1" dirty="0">
                <a:latin typeface="Arial" pitchFamily="34" charset="0"/>
                <a:cs typeface="Arial" pitchFamily="34" charset="0"/>
              </a:rPr>
              <a:t>С юности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Чайковский любил </a:t>
            </a:r>
            <a:r>
              <a:rPr lang="ru-RU" sz="2000" b="1" i="1" dirty="0">
                <a:latin typeface="Arial" pitchFamily="34" charset="0"/>
                <a:cs typeface="Arial" pitchFamily="34" charset="0"/>
              </a:rPr>
              <a:t>театр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Сюжет для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оперы «Евгений Онегин»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Чайковскому подсказала известная певица Е. А.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Лавровская. 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Композитор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рассказывал: «На прошлой неделе я был как-то у Лавровской. Разговор зашел о сюжетах для оперы... Лизавета Андреевна молчала и добродушно улыбалась, как вдруг сказала: „А что бы взять Евгения Онегина"? Мысль эта показалась мне дикой, и я ничего не отвечал. Потом, обедая в трактире один, я вспомнил об Онегине, задумался, потом начал находить мысль Лавровской возможной, потом увлекся и к концу обеда решился. Тотчас побежал отыскивать Пушкина. С трудом нашел, отправился домой, перечел с восторгом и провел совершенно бессонную ночь, результатом которой был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сценариум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прелестной оперы с текстом Пушкина». </a:t>
            </a:r>
          </a:p>
        </p:txBody>
      </p:sp>
    </p:spTree>
    <p:extLst>
      <p:ext uri="{BB962C8B-B14F-4D97-AF65-F5344CB8AC3E}">
        <p14:creationId xmlns:p14="http://schemas.microsoft.com/office/powerpoint/2010/main" val="124895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22910"/>
            <a:ext cx="9144000" cy="1642194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ru-RU" sz="2600" dirty="0">
                <a:latin typeface="Arial" pitchFamily="34" charset="0"/>
                <a:cs typeface="Arial" pitchFamily="34" charset="0"/>
              </a:rPr>
              <a:t>В составлении либретто принимал участие его друг, литератор К. С. 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Шиловский.</a:t>
            </a:r>
            <a:br>
              <a:rPr lang="ru-RU" sz="2600" dirty="0" smtClean="0">
                <a:latin typeface="Arial" pitchFamily="34" charset="0"/>
                <a:cs typeface="Arial" pitchFamily="34" charset="0"/>
              </a:rPr>
            </a:br>
            <a:r>
              <a:rPr lang="ru-RU" sz="2600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своем романе в стихах Пушкин создал многогранный портрет современной ему эпохи, ее нравов и 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обычаев;</a:t>
            </a:r>
            <a:br>
              <a:rPr lang="ru-RU" sz="2600" dirty="0" smtClean="0">
                <a:latin typeface="Arial" pitchFamily="34" charset="0"/>
                <a:cs typeface="Arial" pitchFamily="34" charset="0"/>
              </a:rPr>
            </a:br>
            <a:r>
              <a:rPr lang="ru-RU" sz="2600" dirty="0" smtClean="0">
                <a:latin typeface="Arial" pitchFamily="34" charset="0"/>
                <a:cs typeface="Arial" pitchFamily="34" charset="0"/>
              </a:rPr>
              <a:t>Белинский 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назвал «Евгения Онегина» «энциклопедией русской жизни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».</a:t>
            </a:r>
            <a:br>
              <a:rPr lang="ru-RU" sz="2600" dirty="0" smtClean="0">
                <a:latin typeface="Arial" pitchFamily="34" charset="0"/>
                <a:cs typeface="Arial" pitchFamily="34" charset="0"/>
              </a:rPr>
            </a:br>
            <a:r>
              <a:rPr lang="ru-RU" sz="2600" dirty="0" smtClean="0">
                <a:latin typeface="Arial" pitchFamily="34" charset="0"/>
                <a:cs typeface="Arial" pitchFamily="34" charset="0"/>
              </a:rPr>
              <a:t>Но 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композитора в первую очередь привлекала лирическая драма героев — и именно она заняла центральное место в опере, которую автор назвал «лирическими сценами». </a:t>
            </a:r>
            <a:r>
              <a:rPr lang="ru-RU" sz="2600" dirty="0"/>
              <a:t>Чайковский за одну ночь написал сценарий и принялся за музыку.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/>
            </a:r>
            <a:br>
              <a:rPr lang="ru-RU" sz="2600" dirty="0">
                <a:latin typeface="Arial" pitchFamily="34" charset="0"/>
                <a:cs typeface="Arial" pitchFamily="34" charset="0"/>
              </a:rPr>
            </a:b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3576269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RR5216-0031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0"/>
            <a:ext cx="2664296" cy="2664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21379" y="2564904"/>
            <a:ext cx="9144000" cy="456510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Первая постановка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в 1879 г. на </a:t>
            </a:r>
            <a:r>
              <a:rPr lang="ru-RU" dirty="0">
                <a:latin typeface="Arial" pitchFamily="34" charset="0"/>
                <a:cs typeface="Arial" pitchFamily="34" charset="0"/>
              </a:rPr>
              <a:t>сцене Малого театра силами учащихся Московской консерватории, дирижёр Н. Г. 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Рубинштейн</a:t>
            </a:r>
          </a:p>
          <a:p>
            <a:pPr marL="0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Постановка </a:t>
            </a:r>
            <a:r>
              <a:rPr lang="ru-RU" dirty="0">
                <a:latin typeface="Arial" pitchFamily="34" charset="0"/>
                <a:cs typeface="Arial" pitchFamily="34" charset="0"/>
              </a:rPr>
              <a:t>в московском Большом театре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в 1881г. </a:t>
            </a:r>
            <a:r>
              <a:rPr lang="ru-RU" dirty="0">
                <a:latin typeface="Arial" pitchFamily="34" charset="0"/>
                <a:cs typeface="Arial" pitchFamily="34" charset="0"/>
              </a:rPr>
              <a:t>(дирижёр E.-M.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Beviniani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marL="0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Первое </a:t>
            </a:r>
            <a:r>
              <a:rPr lang="ru-RU" dirty="0">
                <a:latin typeface="Arial" pitchFamily="34" charset="0"/>
                <a:cs typeface="Arial" pitchFamily="34" charset="0"/>
              </a:rPr>
              <a:t>исполнение в Санкт-Петербурге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в 1883г. </a:t>
            </a:r>
            <a:r>
              <a:rPr lang="ru-RU" dirty="0">
                <a:latin typeface="Arial" pitchFamily="34" charset="0"/>
                <a:cs typeface="Arial" pitchFamily="34" charset="0"/>
              </a:rPr>
              <a:t>кружком любителей (дирижёр К. К. 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Зике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marL="0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Постановка </a:t>
            </a:r>
            <a:r>
              <a:rPr lang="ru-RU" dirty="0">
                <a:latin typeface="Arial" pitchFamily="34" charset="0"/>
                <a:cs typeface="Arial" pitchFamily="34" charset="0"/>
              </a:rPr>
              <a:t>в Мариинском театре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в 1884г., </a:t>
            </a:r>
            <a:r>
              <a:rPr lang="ru-RU" dirty="0">
                <a:latin typeface="Arial" pitchFamily="34" charset="0"/>
                <a:cs typeface="Arial" pitchFamily="34" charset="0"/>
              </a:rPr>
              <a:t>дирижёр Э. Ф. Направник.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dirty="0">
                <a:latin typeface="Arial" pitchFamily="34" charset="0"/>
                <a:cs typeface="Arial" pitchFamily="34" charset="0"/>
              </a:rPr>
              <a:t>1895 — вторая постановка на сцене Большого театра, дирижёр С. В. Рахманинов.</a:t>
            </a:r>
          </a:p>
          <a:p>
            <a:pPr marL="0" indent="0"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Первая зарубежная постановка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в 1888г.  </a:t>
            </a:r>
            <a:r>
              <a:rPr lang="ru-RU" dirty="0">
                <a:latin typeface="Arial" pitchFamily="34" charset="0"/>
                <a:cs typeface="Arial" pitchFamily="34" charset="0"/>
              </a:rPr>
              <a:t>в Праге, дирижёр — автор.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В 1892г.  </a:t>
            </a:r>
            <a:r>
              <a:rPr lang="ru-RU" dirty="0">
                <a:latin typeface="Arial" pitchFamily="34" charset="0"/>
                <a:cs typeface="Arial" pitchFamily="34" charset="0"/>
              </a:rPr>
              <a:t>постановка в Гамбургской опере, дирижёр Густав Малер.</a:t>
            </a:r>
          </a:p>
          <a:p>
            <a:pPr marL="0" indent="0"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Первая постановка на советской сцене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в 1918г. </a:t>
            </a:r>
            <a:r>
              <a:rPr lang="ru-RU" dirty="0">
                <a:latin typeface="Arial" pitchFamily="34" charset="0"/>
                <a:cs typeface="Arial" pitchFamily="34" charset="0"/>
              </a:rPr>
              <a:t>в Петрограде в Малом оперном театре. В 1921 постановка в Большом театре.</a:t>
            </a:r>
          </a:p>
          <a:p>
            <a:pPr marL="0" indent="0"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16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27384"/>
            <a:ext cx="8229600" cy="1143000"/>
          </a:xfrm>
        </p:spPr>
        <p:txBody>
          <a:bodyPr/>
          <a:lstStyle/>
          <a:p>
            <a:r>
              <a:rPr lang="ru-RU" dirty="0" smtClean="0"/>
              <a:t>Опера «Евгений Онегин»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80728"/>
            <a:ext cx="4932040" cy="4958635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Вступление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Задумчивая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нежная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тема –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первая музыкальная характеристика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Татьяны,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тема её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девичьих грез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Она будет иметь большое значение в музыкальном развитии первой и второй картин, а также появится в заключительной сцене.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http://www.intoclassics.net/_nw/60/6087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466692"/>
            <a:ext cx="4211960" cy="5391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276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Главная героиня оперы - Татьяна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ttp://www.bilettorg.ru/photogallery_spectacl/91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824" y="1628800"/>
            <a:ext cx="4981979" cy="3736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166803" y="1268760"/>
            <a:ext cx="397719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Послушай дуэт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Татьяны (сопрано) и Ольги (контральто) «Слыхали ль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вы». Он передает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обаяние пушкинской эпохи и написан в характере бытового романса начала XIX века.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4824" y="5589240"/>
            <a:ext cx="89591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Arial" pitchFamily="34" charset="0"/>
                <a:cs typeface="Arial" pitchFamily="34" charset="0"/>
              </a:rPr>
              <a:t>Его музыка полна задушевной мечтательности. Затем дуэт переходит в квартет: к голосам девушек присоединяются Ларина и няня, вспоминающие «давно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прошедшие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года».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258626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Дуэт Татьяны и Ольги</a:t>
            </a:r>
            <a:endParaRPr lang="ru-RU" dirty="0"/>
          </a:p>
        </p:txBody>
      </p:sp>
      <p:pic>
        <p:nvPicPr>
          <p:cNvPr id="2050" name="Picture 2" descr="https://im0-tub-ru.yandex.net/i?id=78f5c0e6e25dfce0201b41b70a751c7d-l&amp;n=1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31" b="2173"/>
          <a:stretch/>
        </p:blipFill>
        <p:spPr bwMode="auto">
          <a:xfrm>
            <a:off x="1043608" y="1528354"/>
            <a:ext cx="6858000" cy="5107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5865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Жених Ольги - Ленский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>
                <a:latin typeface="Arial" pitchFamily="34" charset="0"/>
                <a:cs typeface="Arial" pitchFamily="34" charset="0"/>
              </a:rPr>
              <a:t>Образ юного поэта ярче всего раскрывается в ариозо Ленского (тенор) «Я люблю вас». Его гибкая взволнованная мелодия — тема любви Ленского — звучит светло и восторженно, она полна счастливых надежд: Ариозо имеет трехчастную форму с динамической репризой. </a:t>
            </a:r>
          </a:p>
        </p:txBody>
      </p:sp>
    </p:spTree>
    <p:extLst>
      <p:ext uri="{BB962C8B-B14F-4D97-AF65-F5344CB8AC3E}">
        <p14:creationId xmlns:p14="http://schemas.microsoft.com/office/powerpoint/2010/main" val="2725325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540</Words>
  <Application>Microsoft Office PowerPoint</Application>
  <PresentationFormat>Экран (4:3)</PresentationFormat>
  <Paragraphs>46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Каждая встреча с музыкой – это повод к размышлениям о жизни</vt:lpstr>
      <vt:lpstr>Презентация PowerPoint</vt:lpstr>
      <vt:lpstr>Презентация PowerPoint</vt:lpstr>
      <vt:lpstr>В составлении либретто принимал участие его друг, литератор К. С. Шиловский. В своем романе в стихах Пушкин создал многогранный портрет современной ему эпохи, ее нравов и обычаев; Белинский назвал «Евгения Онегина» «энциклопедией русской жизни». Но композитора в первую очередь привлекала лирическая драма героев — и именно она заняла центральное место в опере, которую автор назвал «лирическими сценами». Чайковский за одну ночь написал сценарий и принялся за музыку. </vt:lpstr>
      <vt:lpstr>Презентация PowerPoint</vt:lpstr>
      <vt:lpstr>Опера «Евгений Онегин»</vt:lpstr>
      <vt:lpstr>Главная героиня оперы - Татьяна</vt:lpstr>
      <vt:lpstr>Дуэт Татьяны и Ольги</vt:lpstr>
      <vt:lpstr>Жених Ольги - Ленский</vt:lpstr>
      <vt:lpstr>Ариозо Ленского</vt:lpstr>
      <vt:lpstr>Онегин – друг Ленского</vt:lpstr>
      <vt:lpstr>Презентация PowerPoint</vt:lpstr>
      <vt:lpstr>Письмо Татьяны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Каждая встреча с музыкой – это повод к размышлениям о жизни</dc:title>
  <dc:creator>Учитель</dc:creator>
  <cp:lastModifiedBy>Учитель</cp:lastModifiedBy>
  <cp:revision>8</cp:revision>
  <dcterms:created xsi:type="dcterms:W3CDTF">2017-02-09T13:14:27Z</dcterms:created>
  <dcterms:modified xsi:type="dcterms:W3CDTF">2017-03-16T14:36:36Z</dcterms:modified>
</cp:coreProperties>
</file>